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1"/>
  </p:notesMasterIdLst>
  <p:sldIdLst>
    <p:sldId id="256" r:id="rId2"/>
    <p:sldId id="269" r:id="rId3"/>
    <p:sldId id="273" r:id="rId4"/>
    <p:sldId id="274" r:id="rId5"/>
    <p:sldId id="266" r:id="rId6"/>
    <p:sldId id="257" r:id="rId7"/>
    <p:sldId id="258" r:id="rId8"/>
    <p:sldId id="259" r:id="rId9"/>
    <p:sldId id="267" r:id="rId10"/>
    <p:sldId id="260" r:id="rId11"/>
    <p:sldId id="261" r:id="rId12"/>
    <p:sldId id="262" r:id="rId13"/>
    <p:sldId id="263" r:id="rId14"/>
    <p:sldId id="264" r:id="rId15"/>
    <p:sldId id="265" r:id="rId16"/>
    <p:sldId id="268" r:id="rId17"/>
    <p:sldId id="270" r:id="rId18"/>
    <p:sldId id="272"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92" autoAdjust="0"/>
    <p:restoredTop sz="94660"/>
  </p:normalViewPr>
  <p:slideViewPr>
    <p:cSldViewPr>
      <p:cViewPr varScale="1">
        <p:scale>
          <a:sx n="68" d="100"/>
          <a:sy n="68" d="100"/>
        </p:scale>
        <p:origin x="-1452"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374742-B350-451A-8A56-3D62D269BE7D}" type="datetimeFigureOut">
              <a:rPr lang="en-US" smtClean="0"/>
              <a:pPr/>
              <a:t>5/9/2020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55EFA0-5B4F-4F26-A660-417F5C771300}" type="slidenum">
              <a:rPr lang="en-US" smtClean="0"/>
              <a:pPr/>
              <a:t>‹#›</a:t>
            </a:fld>
            <a:endParaRPr lang="en-US"/>
          </a:p>
        </p:txBody>
      </p:sp>
    </p:spTree>
    <p:extLst>
      <p:ext uri="{BB962C8B-B14F-4D97-AF65-F5344CB8AC3E}">
        <p14:creationId xmlns:p14="http://schemas.microsoft.com/office/powerpoint/2010/main" xmlns="" val="38297337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7396C1D8-B5F4-4F50-A6EC-EE8FABD2C966}" type="datetime1">
              <a:rPr lang="en-US" smtClean="0"/>
              <a:pPr/>
              <a:t>5/9/2020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C17A6489-EA75-473F-A9A3-052A32426CD8}"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30336F5-6A43-4ACE-BF61-089229E5FFB7}" type="datetime1">
              <a:rPr lang="en-US" smtClean="0"/>
              <a:pPr/>
              <a:t>5/9/2020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7A6489-EA75-473F-A9A3-052A32426CD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0D810EB-8FC5-4805-ACE5-9D72F46A4976}" type="datetime1">
              <a:rPr lang="en-US" smtClean="0"/>
              <a:pPr/>
              <a:t>5/9/2020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7A6489-EA75-473F-A9A3-052A32426CD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82BAEAD-8580-4636-92CF-C2B9A99AF521}" type="datetime1">
              <a:rPr lang="en-US" smtClean="0"/>
              <a:pPr/>
              <a:t>5/9/2020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7A6489-EA75-473F-A9A3-052A32426CD8}"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493569D-9A37-4E9F-B263-CF1278C42561}" type="datetime1">
              <a:rPr lang="en-US" smtClean="0"/>
              <a:pPr/>
              <a:t>5/9/2020</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C17A6489-EA75-473F-A9A3-052A32426CD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804C385-01C2-4409-AF46-8107323BA39F}" type="datetime1">
              <a:rPr lang="en-US" smtClean="0"/>
              <a:pPr/>
              <a:t>5/9/2020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7A6489-EA75-473F-A9A3-052A32426CD8}"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9D4FFBA-E315-4409-8097-C576E7B3DAD0}" type="datetime1">
              <a:rPr lang="en-US" smtClean="0"/>
              <a:pPr/>
              <a:t>5/9/2020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7A6489-EA75-473F-A9A3-052A32426CD8}"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BADAF1B-8D8E-4D05-A402-1127BAB77C3E}" type="datetime1">
              <a:rPr lang="en-US" smtClean="0"/>
              <a:pPr/>
              <a:t>5/9/2020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7A6489-EA75-473F-A9A3-052A32426CD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AD0C78-0D07-45B0-AAEF-256AD36300D8}" type="datetime1">
              <a:rPr lang="en-US" smtClean="0"/>
              <a:pPr/>
              <a:t>5/9/2020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7A6489-EA75-473F-A9A3-052A32426CD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C032DB6-4A76-4BB8-A761-A7B6D52B9AB1}" type="datetime1">
              <a:rPr lang="en-US" smtClean="0"/>
              <a:pPr/>
              <a:t>5/9/2020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7A6489-EA75-473F-A9A3-052A32426CD8}"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FEBDA39-6E3A-42FB-9CF8-C2437DAFDC2F}" type="datetime1">
              <a:rPr lang="en-US" smtClean="0"/>
              <a:pPr/>
              <a:t>5/9/2020</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C17A6489-EA75-473F-A9A3-052A32426CD8}"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62FE780-8F81-474B-B299-9D9960C64454}" type="datetime1">
              <a:rPr lang="en-US" smtClean="0"/>
              <a:pPr/>
              <a:t>5/9/2020</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C17A6489-EA75-473F-A9A3-052A32426CD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upload.wikimedia.org/wikipedia/commons/2/27/Santi_di_Tito_-_Niccolo_Machiavelli's_portrait_headcrop.jp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upload.wikimedia.org/wikipedia/en/c/c8/Bobmathias_time.jpg"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4724400"/>
            <a:ext cx="6553200" cy="2133600"/>
          </a:xfrm>
        </p:spPr>
        <p:txBody>
          <a:bodyPr>
            <a:noAutofit/>
          </a:bodyPr>
          <a:lstStyle/>
          <a:p>
            <a:pPr algn="l"/>
            <a:r>
              <a:rPr lang="en-US" sz="2800" b="1" dirty="0" smtClean="0">
                <a:latin typeface="Footlight MT Light" pitchFamily="18" charset="0"/>
              </a:rPr>
              <a:t>Prepared By</a:t>
            </a:r>
          </a:p>
          <a:p>
            <a:pPr algn="l"/>
            <a:r>
              <a:rPr lang="en-US" sz="2800" b="1" dirty="0" err="1" smtClean="0">
                <a:latin typeface="Footlight MT Light" pitchFamily="18" charset="0"/>
              </a:rPr>
              <a:t>Mrs</a:t>
            </a:r>
            <a:r>
              <a:rPr lang="en-US" sz="2800" b="1" dirty="0" smtClean="0">
                <a:latin typeface="Footlight MT Light" pitchFamily="18" charset="0"/>
              </a:rPr>
              <a:t> </a:t>
            </a:r>
            <a:r>
              <a:rPr lang="en-US" sz="2800" b="1" smtClean="0">
                <a:latin typeface="Footlight MT Light" pitchFamily="18" charset="0"/>
              </a:rPr>
              <a:t>Nadia Ali</a:t>
            </a:r>
            <a:endParaRPr lang="en-US" sz="2800" b="1" dirty="0" smtClean="0">
              <a:latin typeface="Footlight MT Light" pitchFamily="18" charset="0"/>
            </a:endParaRPr>
          </a:p>
          <a:p>
            <a:pPr algn="l"/>
            <a:r>
              <a:rPr lang="en-US" sz="2800" b="1" dirty="0" smtClean="0">
                <a:latin typeface="Footlight MT Light" pitchFamily="18" charset="0"/>
              </a:rPr>
              <a:t>Assistant Prof</a:t>
            </a:r>
          </a:p>
          <a:p>
            <a:pPr algn="l"/>
            <a:r>
              <a:rPr lang="en-US" sz="2800" b="1" dirty="0" smtClean="0">
                <a:latin typeface="Footlight MT Light" pitchFamily="18" charset="0"/>
              </a:rPr>
              <a:t>Dept of International Relations</a:t>
            </a:r>
            <a:endParaRPr lang="en-US" sz="2800" b="1" dirty="0">
              <a:latin typeface="Footlight MT Light" pitchFamily="18" charset="0"/>
            </a:endParaRPr>
          </a:p>
        </p:txBody>
      </p:sp>
      <p:sp>
        <p:nvSpPr>
          <p:cNvPr id="4" name="Slide Number Placeholder 3"/>
          <p:cNvSpPr>
            <a:spLocks noGrp="1"/>
          </p:cNvSpPr>
          <p:nvPr>
            <p:ph type="sldNum" sz="quarter" idx="12"/>
          </p:nvPr>
        </p:nvSpPr>
        <p:spPr/>
        <p:txBody>
          <a:bodyPr/>
          <a:lstStyle/>
          <a:p>
            <a:fld id="{C17A6489-EA75-473F-A9A3-052A32426CD8}" type="slidenum">
              <a:rPr lang="en-US" smtClean="0"/>
              <a:pPr/>
              <a:t>1</a:t>
            </a:fld>
            <a:endParaRPr lang="en-US"/>
          </a:p>
        </p:txBody>
      </p:sp>
      <p:sp>
        <p:nvSpPr>
          <p:cNvPr id="2" name="Title 1"/>
          <p:cNvSpPr>
            <a:spLocks noGrp="1"/>
          </p:cNvSpPr>
          <p:nvPr>
            <p:ph type="ctrTitle"/>
          </p:nvPr>
        </p:nvSpPr>
        <p:spPr>
          <a:xfrm>
            <a:off x="685800" y="1447800"/>
            <a:ext cx="7175351" cy="1793167"/>
          </a:xfrm>
        </p:spPr>
        <p:txBody>
          <a:bodyPr>
            <a:normAutofit/>
          </a:bodyPr>
          <a:lstStyle/>
          <a:p>
            <a:r>
              <a:rPr lang="en-US" sz="9600" b="1" u="sng" dirty="0" smtClean="0">
                <a:latin typeface="Copperplate Gothic Bold" pitchFamily="34" charset="0"/>
              </a:rPr>
              <a:t>Realism</a:t>
            </a:r>
            <a:endParaRPr lang="en-US" sz="9600" b="1" u="sng" dirty="0">
              <a:latin typeface="Copperplate Gothic Bold" pitchFamily="34" charset="0"/>
            </a:endParaRPr>
          </a:p>
        </p:txBody>
      </p:sp>
    </p:spTree>
    <p:extLst>
      <p:ext uri="{BB962C8B-B14F-4D97-AF65-F5344CB8AC3E}">
        <p14:creationId xmlns:p14="http://schemas.microsoft.com/office/powerpoint/2010/main" xmlns="" val="1609382508"/>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t>Realist</a:t>
            </a:r>
          </a:p>
        </p:txBody>
      </p:sp>
      <p:sp>
        <p:nvSpPr>
          <p:cNvPr id="2" name="Slide Number Placeholder 1"/>
          <p:cNvSpPr>
            <a:spLocks noGrp="1"/>
          </p:cNvSpPr>
          <p:nvPr>
            <p:ph type="sldNum" sz="quarter" idx="12"/>
          </p:nvPr>
        </p:nvSpPr>
        <p:spPr/>
        <p:txBody>
          <a:bodyPr/>
          <a:lstStyle/>
          <a:p>
            <a:fld id="{C17A6489-EA75-473F-A9A3-052A32426CD8}" type="slidenum">
              <a:rPr lang="en-US" smtClean="0"/>
              <a:pPr/>
              <a:t>10</a:t>
            </a:fld>
            <a:endParaRPr lang="en-US"/>
          </a:p>
        </p:txBody>
      </p:sp>
      <p:sp>
        <p:nvSpPr>
          <p:cNvPr id="24579" name="Rectangle 3"/>
          <p:cNvSpPr>
            <a:spLocks noGrp="1" noChangeArrowheads="1"/>
          </p:cNvSpPr>
          <p:nvPr>
            <p:ph sz="quarter" idx="1"/>
          </p:nvPr>
        </p:nvSpPr>
        <p:spPr>
          <a:xfrm>
            <a:off x="457200" y="1600200"/>
            <a:ext cx="5181600" cy="4525963"/>
          </a:xfrm>
        </p:spPr>
        <p:txBody>
          <a:bodyPr>
            <a:normAutofit fontScale="92500" lnSpcReduction="10000"/>
          </a:bodyPr>
          <a:lstStyle/>
          <a:p>
            <a:pPr>
              <a:lnSpc>
                <a:spcPct val="90000"/>
              </a:lnSpc>
            </a:pPr>
            <a:r>
              <a:rPr lang="en-US" dirty="0">
                <a:latin typeface="Bookman Old Style" pitchFamily="18" charset="0"/>
              </a:rPr>
              <a:t>In the 16</a:t>
            </a:r>
            <a:r>
              <a:rPr lang="en-US" baseline="30000" dirty="0">
                <a:latin typeface="Bookman Old Style" pitchFamily="18" charset="0"/>
              </a:rPr>
              <a:t>th</a:t>
            </a:r>
            <a:r>
              <a:rPr lang="en-US" dirty="0">
                <a:latin typeface="Bookman Old Style" pitchFamily="18" charset="0"/>
              </a:rPr>
              <a:t> Century Machiavelli had argued in </a:t>
            </a:r>
            <a:r>
              <a:rPr lang="en-US" i="1" dirty="0">
                <a:latin typeface="Bookman Old Style" pitchFamily="18" charset="0"/>
              </a:rPr>
              <a:t>The Prince</a:t>
            </a:r>
            <a:r>
              <a:rPr lang="en-US" dirty="0">
                <a:latin typeface="Bookman Old Style" pitchFamily="18" charset="0"/>
              </a:rPr>
              <a:t> that:</a:t>
            </a:r>
          </a:p>
          <a:p>
            <a:pPr lvl="1">
              <a:lnSpc>
                <a:spcPct val="90000"/>
              </a:lnSpc>
            </a:pPr>
            <a:r>
              <a:rPr lang="en-US" sz="2400" dirty="0">
                <a:latin typeface="Bookman Old Style" pitchFamily="18" charset="0"/>
              </a:rPr>
              <a:t>“it is far better to be feared than loved”</a:t>
            </a:r>
          </a:p>
          <a:p>
            <a:pPr lvl="1">
              <a:lnSpc>
                <a:spcPct val="90000"/>
              </a:lnSpc>
            </a:pPr>
            <a:r>
              <a:rPr lang="en-US" sz="2400" dirty="0">
                <a:latin typeface="Bookman Old Style" pitchFamily="18" charset="0"/>
              </a:rPr>
              <a:t>“he ought not to quit good courses if he can help it, but should know how to follow evil courses if he must”</a:t>
            </a:r>
          </a:p>
          <a:p>
            <a:pPr lvl="1">
              <a:lnSpc>
                <a:spcPct val="90000"/>
              </a:lnSpc>
            </a:pPr>
            <a:r>
              <a:rPr lang="en-US" sz="2400" dirty="0">
                <a:latin typeface="Bookman Old Style" pitchFamily="18" charset="0"/>
              </a:rPr>
              <a:t>“he will prosper most whose mode of acting best adapts itself to the character of the times; and conversely that he will be </a:t>
            </a:r>
            <a:r>
              <a:rPr lang="en-US" sz="2400" dirty="0" err="1">
                <a:latin typeface="Bookman Old Style" pitchFamily="18" charset="0"/>
              </a:rPr>
              <a:t>unprosperous</a:t>
            </a:r>
            <a:r>
              <a:rPr lang="en-US" sz="2400" dirty="0">
                <a:latin typeface="Bookman Old Style" pitchFamily="18" charset="0"/>
              </a:rPr>
              <a:t>, with whose mode of acting the times do not accord</a:t>
            </a:r>
            <a:r>
              <a:rPr lang="en-US" sz="2000" dirty="0"/>
              <a:t>”</a:t>
            </a:r>
          </a:p>
        </p:txBody>
      </p:sp>
      <p:pic>
        <p:nvPicPr>
          <p:cNvPr id="24581" name="Picture 5" descr="Image:Santi di Tito - Niccolo Machiavelli's portrait headcrop.jpg">
            <a:hlinkClick r:id="rId2"/>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867400" y="1752600"/>
            <a:ext cx="2760663" cy="3638550"/>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740585242"/>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t>Realist</a:t>
            </a:r>
          </a:p>
        </p:txBody>
      </p:sp>
      <p:sp>
        <p:nvSpPr>
          <p:cNvPr id="2" name="Slide Number Placeholder 1"/>
          <p:cNvSpPr>
            <a:spLocks noGrp="1"/>
          </p:cNvSpPr>
          <p:nvPr>
            <p:ph type="sldNum" sz="quarter" idx="12"/>
          </p:nvPr>
        </p:nvSpPr>
        <p:spPr/>
        <p:txBody>
          <a:bodyPr/>
          <a:lstStyle/>
          <a:p>
            <a:fld id="{C17A6489-EA75-473F-A9A3-052A32426CD8}" type="slidenum">
              <a:rPr lang="en-US" smtClean="0"/>
              <a:pPr/>
              <a:t>11</a:t>
            </a:fld>
            <a:endParaRPr lang="en-US"/>
          </a:p>
        </p:txBody>
      </p:sp>
      <p:sp>
        <p:nvSpPr>
          <p:cNvPr id="5123" name="Rectangle 3"/>
          <p:cNvSpPr>
            <a:spLocks noGrp="1" noChangeArrowheads="1"/>
          </p:cNvSpPr>
          <p:nvPr>
            <p:ph sz="quarter" idx="1"/>
          </p:nvPr>
        </p:nvSpPr>
        <p:spPr>
          <a:xfrm>
            <a:off x="457200" y="1600200"/>
            <a:ext cx="4876800" cy="4525963"/>
          </a:xfrm>
        </p:spPr>
        <p:txBody>
          <a:bodyPr>
            <a:normAutofit/>
          </a:bodyPr>
          <a:lstStyle/>
          <a:p>
            <a:r>
              <a:rPr lang="en-US" sz="2800"/>
              <a:t>Hans Morgenthau is considered the father of realism</a:t>
            </a:r>
          </a:p>
          <a:p>
            <a:pPr lvl="1"/>
            <a:r>
              <a:rPr lang="en-US" sz="2400"/>
              <a:t>Wrote </a:t>
            </a:r>
            <a:r>
              <a:rPr lang="en-US" sz="2400" i="1"/>
              <a:t>Politics Among Nations </a:t>
            </a:r>
            <a:r>
              <a:rPr lang="en-US" sz="2400"/>
              <a:t>in 1948</a:t>
            </a:r>
            <a:endParaRPr lang="en-US" sz="2400" i="1"/>
          </a:p>
          <a:p>
            <a:pPr lvl="1"/>
            <a:r>
              <a:rPr lang="en-US" sz="2400"/>
              <a:t>Stressed the virtues of the classical, multipolar, balance of power system and saw the bipolar rivalry between the US and the USSR as especially dangerous</a:t>
            </a:r>
          </a:p>
          <a:p>
            <a:pPr lvl="1"/>
            <a:endParaRPr lang="en-US" sz="2400"/>
          </a:p>
        </p:txBody>
      </p:sp>
      <p:pic>
        <p:nvPicPr>
          <p:cNvPr id="5125" name="Picture 5" descr="Hans J. Morgenthau"/>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791200" y="1752600"/>
            <a:ext cx="2778125" cy="3536950"/>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385469222"/>
      </p:ext>
    </p:extLst>
  </p:cSld>
  <p:clrMapOvr>
    <a:masterClrMapping/>
  </p:clrMapOvr>
  <mc:AlternateContent xmlns:mc="http://schemas.openxmlformats.org/markup-compatibility/2006">
    <mc:Choice xmlns:p14="http://schemas.microsoft.com/office/powerpoint/2010/main" xmlns=""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t>Morgenthau’s Six Principles</a:t>
            </a:r>
          </a:p>
        </p:txBody>
      </p:sp>
      <p:sp>
        <p:nvSpPr>
          <p:cNvPr id="2" name="Slide Number Placeholder 1"/>
          <p:cNvSpPr>
            <a:spLocks noGrp="1"/>
          </p:cNvSpPr>
          <p:nvPr>
            <p:ph type="sldNum" sz="quarter" idx="12"/>
          </p:nvPr>
        </p:nvSpPr>
        <p:spPr/>
        <p:txBody>
          <a:bodyPr/>
          <a:lstStyle/>
          <a:p>
            <a:fld id="{C17A6489-EA75-473F-A9A3-052A32426CD8}" type="slidenum">
              <a:rPr lang="en-US" smtClean="0"/>
              <a:pPr/>
              <a:t>12</a:t>
            </a:fld>
            <a:endParaRPr lang="en-US"/>
          </a:p>
        </p:txBody>
      </p:sp>
      <p:sp>
        <p:nvSpPr>
          <p:cNvPr id="8195" name="Rectangle 3"/>
          <p:cNvSpPr>
            <a:spLocks noGrp="1" noChangeArrowheads="1"/>
          </p:cNvSpPr>
          <p:nvPr>
            <p:ph sz="quarter" idx="1"/>
          </p:nvPr>
        </p:nvSpPr>
        <p:spPr/>
        <p:txBody>
          <a:bodyPr/>
          <a:lstStyle/>
          <a:p>
            <a:r>
              <a:rPr lang="en-US"/>
              <a:t>Politics is governed by objective laws that have their roots in human nature. </a:t>
            </a:r>
          </a:p>
          <a:p>
            <a:pPr lvl="1"/>
            <a:r>
              <a:rPr lang="en-US"/>
              <a:t>It is possible to develop a theory that reflects these laws and to differentiate between truth and opinion. </a:t>
            </a:r>
          </a:p>
          <a:p>
            <a:pPr lvl="1"/>
            <a:r>
              <a:rPr lang="en-US"/>
              <a:t>Therefore, we can predict what a state should rationally do.</a:t>
            </a:r>
          </a:p>
        </p:txBody>
      </p:sp>
    </p:spTree>
    <p:extLst>
      <p:ext uri="{BB962C8B-B14F-4D97-AF65-F5344CB8AC3E}">
        <p14:creationId xmlns:p14="http://schemas.microsoft.com/office/powerpoint/2010/main" xmlns="" val="2094622457"/>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t>Morgenthau’s Six Principles</a:t>
            </a:r>
          </a:p>
        </p:txBody>
      </p:sp>
      <p:sp>
        <p:nvSpPr>
          <p:cNvPr id="2" name="Slide Number Placeholder 1"/>
          <p:cNvSpPr>
            <a:spLocks noGrp="1"/>
          </p:cNvSpPr>
          <p:nvPr>
            <p:ph type="sldNum" sz="quarter" idx="12"/>
          </p:nvPr>
        </p:nvSpPr>
        <p:spPr/>
        <p:txBody>
          <a:bodyPr/>
          <a:lstStyle/>
          <a:p>
            <a:fld id="{C17A6489-EA75-473F-A9A3-052A32426CD8}" type="slidenum">
              <a:rPr lang="en-US" smtClean="0"/>
              <a:pPr/>
              <a:t>13</a:t>
            </a:fld>
            <a:endParaRPr lang="en-US"/>
          </a:p>
        </p:txBody>
      </p:sp>
      <p:sp>
        <p:nvSpPr>
          <p:cNvPr id="17411" name="Rectangle 3"/>
          <p:cNvSpPr>
            <a:spLocks noGrp="1" noChangeArrowheads="1"/>
          </p:cNvSpPr>
          <p:nvPr>
            <p:ph sz="quarter" idx="1"/>
          </p:nvPr>
        </p:nvSpPr>
        <p:spPr/>
        <p:txBody>
          <a:bodyPr>
            <a:normAutofit/>
          </a:bodyPr>
          <a:lstStyle/>
          <a:p>
            <a:r>
              <a:rPr lang="en-US" sz="2800"/>
              <a:t>Interest is defined in terms of power. </a:t>
            </a:r>
          </a:p>
          <a:p>
            <a:r>
              <a:rPr lang="en-US" sz="2800"/>
              <a:t>Interest defined as power is an objective category which is universally valid, but whose meaning can change. </a:t>
            </a:r>
          </a:p>
          <a:p>
            <a:r>
              <a:rPr lang="en-US" sz="2800"/>
              <a:t>Universal moral principles cannot be applied to the actions of states in the abstract; the circumstances of time and place must be considered. </a:t>
            </a:r>
          </a:p>
          <a:p>
            <a:pPr lvl="1"/>
            <a:r>
              <a:rPr lang="en-US" sz="2400"/>
              <a:t>The state must place its survival above all other moral goods. </a:t>
            </a:r>
          </a:p>
        </p:txBody>
      </p:sp>
    </p:spTree>
    <p:extLst>
      <p:ext uri="{BB962C8B-B14F-4D97-AF65-F5344CB8AC3E}">
        <p14:creationId xmlns:p14="http://schemas.microsoft.com/office/powerpoint/2010/main" xmlns="" val="803657030"/>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t>Morgenthau’s Six Principles</a:t>
            </a:r>
          </a:p>
        </p:txBody>
      </p:sp>
      <p:sp>
        <p:nvSpPr>
          <p:cNvPr id="2" name="Slide Number Placeholder 1"/>
          <p:cNvSpPr>
            <a:spLocks noGrp="1"/>
          </p:cNvSpPr>
          <p:nvPr>
            <p:ph type="sldNum" sz="quarter" idx="12"/>
          </p:nvPr>
        </p:nvSpPr>
        <p:spPr/>
        <p:txBody>
          <a:bodyPr/>
          <a:lstStyle/>
          <a:p>
            <a:fld id="{C17A6489-EA75-473F-A9A3-052A32426CD8}" type="slidenum">
              <a:rPr lang="en-US" smtClean="0"/>
              <a:pPr/>
              <a:t>14</a:t>
            </a:fld>
            <a:endParaRPr lang="en-US"/>
          </a:p>
        </p:txBody>
      </p:sp>
      <p:sp>
        <p:nvSpPr>
          <p:cNvPr id="18435" name="Rectangle 3"/>
          <p:cNvSpPr>
            <a:spLocks noGrp="1" noChangeArrowheads="1"/>
          </p:cNvSpPr>
          <p:nvPr>
            <p:ph sz="quarter" idx="1"/>
          </p:nvPr>
        </p:nvSpPr>
        <p:spPr/>
        <p:txBody>
          <a:bodyPr>
            <a:normAutofit/>
          </a:bodyPr>
          <a:lstStyle/>
          <a:p>
            <a:r>
              <a:rPr lang="en-US" sz="2800"/>
              <a:t>The moral laws that govern the universe are distinct from the morals of any one nation</a:t>
            </a:r>
            <a:r>
              <a:rPr lang="en-US" sz="2800" b="1"/>
              <a:t>.</a:t>
            </a:r>
          </a:p>
          <a:p>
            <a:r>
              <a:rPr lang="en-US" sz="2800"/>
              <a:t>Politics is an autonomous sphere that needs to be analyzed as an entity, without being subordinated to outside values. </a:t>
            </a:r>
          </a:p>
          <a:p>
            <a:pPr lvl="1"/>
            <a:r>
              <a:rPr lang="en-US" sz="2400"/>
              <a:t>Different facts of human nature exist, but the “political man” – the part of man interested only in power – is the appropriate facet for the study of politics.</a:t>
            </a:r>
          </a:p>
          <a:p>
            <a:pPr lvl="1"/>
            <a:r>
              <a:rPr lang="en-US" sz="2400"/>
              <a:t>Other standards are appropriate to other spheres, but not to politics.</a:t>
            </a:r>
          </a:p>
        </p:txBody>
      </p:sp>
    </p:spTree>
    <p:extLst>
      <p:ext uri="{BB962C8B-B14F-4D97-AF65-F5344CB8AC3E}">
        <p14:creationId xmlns:p14="http://schemas.microsoft.com/office/powerpoint/2010/main" xmlns="" val="318716005"/>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t>Realist</a:t>
            </a:r>
          </a:p>
        </p:txBody>
      </p:sp>
      <p:sp>
        <p:nvSpPr>
          <p:cNvPr id="2" name="Slide Number Placeholder 1"/>
          <p:cNvSpPr>
            <a:spLocks noGrp="1"/>
          </p:cNvSpPr>
          <p:nvPr>
            <p:ph type="sldNum" sz="quarter" idx="12"/>
          </p:nvPr>
        </p:nvSpPr>
        <p:spPr/>
        <p:txBody>
          <a:bodyPr/>
          <a:lstStyle/>
          <a:p>
            <a:fld id="{C17A6489-EA75-473F-A9A3-052A32426CD8}" type="slidenum">
              <a:rPr lang="en-US" smtClean="0"/>
              <a:pPr/>
              <a:t>15</a:t>
            </a:fld>
            <a:endParaRPr lang="en-US"/>
          </a:p>
        </p:txBody>
      </p:sp>
      <p:sp>
        <p:nvSpPr>
          <p:cNvPr id="19459" name="Rectangle 3"/>
          <p:cNvSpPr>
            <a:spLocks noGrp="1" noChangeArrowheads="1"/>
          </p:cNvSpPr>
          <p:nvPr>
            <p:ph sz="quarter" idx="1"/>
          </p:nvPr>
        </p:nvSpPr>
        <p:spPr>
          <a:xfrm>
            <a:off x="457200" y="1600200"/>
            <a:ext cx="4953000" cy="4525963"/>
          </a:xfrm>
        </p:spPr>
        <p:txBody>
          <a:bodyPr/>
          <a:lstStyle/>
          <a:p>
            <a:pPr>
              <a:lnSpc>
                <a:spcPct val="90000"/>
              </a:lnSpc>
            </a:pPr>
            <a:r>
              <a:rPr lang="en-US"/>
              <a:t>The realist paradigm was very popular during the Cold War</a:t>
            </a:r>
          </a:p>
          <a:p>
            <a:pPr lvl="1">
              <a:lnSpc>
                <a:spcPct val="90000"/>
              </a:lnSpc>
            </a:pPr>
            <a:r>
              <a:rPr lang="en-US"/>
              <a:t>The US and the USSR competed in everything</a:t>
            </a:r>
          </a:p>
          <a:p>
            <a:pPr lvl="2">
              <a:lnSpc>
                <a:spcPct val="90000"/>
              </a:lnSpc>
            </a:pPr>
            <a:r>
              <a:rPr lang="en-US"/>
              <a:t>Military </a:t>
            </a:r>
          </a:p>
          <a:p>
            <a:pPr lvl="2">
              <a:lnSpc>
                <a:spcPct val="90000"/>
              </a:lnSpc>
            </a:pPr>
            <a:r>
              <a:rPr lang="en-US"/>
              <a:t>Economics</a:t>
            </a:r>
          </a:p>
          <a:p>
            <a:pPr lvl="2">
              <a:lnSpc>
                <a:spcPct val="90000"/>
              </a:lnSpc>
            </a:pPr>
            <a:r>
              <a:rPr lang="en-US"/>
              <a:t>Space race</a:t>
            </a:r>
          </a:p>
          <a:p>
            <a:pPr lvl="2">
              <a:lnSpc>
                <a:spcPct val="90000"/>
              </a:lnSpc>
            </a:pPr>
            <a:r>
              <a:rPr lang="en-US"/>
              <a:t>Olympics</a:t>
            </a:r>
          </a:p>
          <a:p>
            <a:pPr lvl="2">
              <a:lnSpc>
                <a:spcPct val="90000"/>
              </a:lnSpc>
            </a:pPr>
            <a:r>
              <a:rPr lang="en-US"/>
              <a:t>Alliances</a:t>
            </a:r>
          </a:p>
        </p:txBody>
      </p:sp>
      <p:pic>
        <p:nvPicPr>
          <p:cNvPr id="19461" name="Picture 5" descr="Image:Bobmathias time.jpg">
            <a:hlinkClick r:id="rId2"/>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943600" y="1371600"/>
            <a:ext cx="2386013" cy="3222625"/>
          </a:xfrm>
          <a:prstGeom prst="rect">
            <a:avLst/>
          </a:prstGeom>
          <a:noFill/>
          <a:extLst>
            <a:ext uri="{909E8E84-426E-40DD-AFC4-6F175D3DCCD1}">
              <a14:hiddenFill xmlns:a14="http://schemas.microsoft.com/office/drawing/2010/main" xmlns="">
                <a:solidFill>
                  <a:srgbClr val="FFFFFF"/>
                </a:solidFill>
              </a14:hiddenFill>
            </a:ext>
          </a:extLst>
        </p:spPr>
      </p:pic>
      <p:sp>
        <p:nvSpPr>
          <p:cNvPr id="19462" name="Text Box 6"/>
          <p:cNvSpPr txBox="1">
            <a:spLocks noChangeArrowheads="1"/>
          </p:cNvSpPr>
          <p:nvPr/>
        </p:nvSpPr>
        <p:spPr bwMode="auto">
          <a:xfrm>
            <a:off x="3733800" y="4724400"/>
            <a:ext cx="5257800" cy="1930400"/>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r>
              <a:rPr lang="en-US" sz="2000" dirty="0"/>
              <a:t>Bob Matthias, US competitor in the 1952 Olympics, said, the Russian athletes “were in a real sense the enemy.  You just loved to beat them.  You just had to beat them.  It wasn’t like competing against some guys from a friendly country like Australia.”</a:t>
            </a:r>
          </a:p>
        </p:txBody>
      </p:sp>
    </p:spTree>
    <p:extLst>
      <p:ext uri="{BB962C8B-B14F-4D97-AF65-F5344CB8AC3E}">
        <p14:creationId xmlns:p14="http://schemas.microsoft.com/office/powerpoint/2010/main" xmlns="" val="1711941285"/>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17A6489-EA75-473F-A9A3-052A32426CD8}" type="slidenum">
              <a:rPr lang="en-US" smtClean="0"/>
              <a:pPr/>
              <a:t>16</a:t>
            </a:fld>
            <a:endParaRPr lang="en-US"/>
          </a:p>
        </p:txBody>
      </p:sp>
      <p:sp>
        <p:nvSpPr>
          <p:cNvPr id="3" name="Content Placeholder 2"/>
          <p:cNvSpPr>
            <a:spLocks noGrp="1"/>
          </p:cNvSpPr>
          <p:nvPr>
            <p:ph sz="quarter" idx="1"/>
          </p:nvPr>
        </p:nvSpPr>
        <p:spPr>
          <a:xfrm>
            <a:off x="1143000" y="731520"/>
            <a:ext cx="6934200" cy="5212080"/>
          </a:xfrm>
        </p:spPr>
        <p:txBody>
          <a:bodyPr>
            <a:normAutofit/>
          </a:bodyPr>
          <a:lstStyle/>
          <a:p>
            <a:r>
              <a:rPr lang="en-US" sz="3600" b="1" dirty="0" smtClean="0"/>
              <a:t>Focus of Realism</a:t>
            </a:r>
          </a:p>
          <a:p>
            <a:endParaRPr lang="en-US" dirty="0"/>
          </a:p>
          <a:p>
            <a:r>
              <a:rPr lang="en-US" sz="3200" b="1" dirty="0" smtClean="0"/>
              <a:t>Power</a:t>
            </a:r>
          </a:p>
          <a:p>
            <a:r>
              <a:rPr lang="en-US" sz="3200" b="1" dirty="0" smtClean="0"/>
              <a:t>State</a:t>
            </a:r>
          </a:p>
          <a:p>
            <a:r>
              <a:rPr lang="en-US" sz="3200" b="1" dirty="0" smtClean="0"/>
              <a:t>National Interest</a:t>
            </a:r>
          </a:p>
          <a:p>
            <a:r>
              <a:rPr lang="en-US" sz="3200" b="1" dirty="0" smtClean="0"/>
              <a:t>State Survival</a:t>
            </a:r>
            <a:endParaRPr lang="en-US" sz="3200" b="1" dirty="0"/>
          </a:p>
        </p:txBody>
      </p:sp>
    </p:spTree>
    <p:extLst>
      <p:ext uri="{BB962C8B-B14F-4D97-AF65-F5344CB8AC3E}">
        <p14:creationId xmlns:p14="http://schemas.microsoft.com/office/powerpoint/2010/main" xmlns="" val="1133166617"/>
      </p:ext>
    </p:extLst>
  </p:cSld>
  <p:clrMapOvr>
    <a:masterClrMapping/>
  </p:clrMapOvr>
  <mc:AlternateContent xmlns:mc="http://schemas.openxmlformats.org/markup-compatibility/2006">
    <mc:Choice xmlns:p14="http://schemas.microsoft.com/office/powerpoint/2010/main" xmlns=""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17A6489-EA75-473F-A9A3-052A32426CD8}" type="slidenum">
              <a:rPr lang="en-US" smtClean="0"/>
              <a:pPr/>
              <a:t>17</a:t>
            </a:fld>
            <a:endParaRPr lang="en-US"/>
          </a:p>
        </p:txBody>
      </p:sp>
      <p:sp>
        <p:nvSpPr>
          <p:cNvPr id="4" name="Content Placeholder 3"/>
          <p:cNvSpPr>
            <a:spLocks noGrp="1"/>
          </p:cNvSpPr>
          <p:nvPr>
            <p:ph sz="quarter" idx="1"/>
          </p:nvPr>
        </p:nvSpPr>
        <p:spPr>
          <a:xfrm>
            <a:off x="533400" y="533400"/>
            <a:ext cx="8153400" cy="5486400"/>
          </a:xfrm>
        </p:spPr>
        <p:txBody>
          <a:bodyPr/>
          <a:lstStyle/>
          <a:p>
            <a:r>
              <a:rPr lang="en-US" sz="3200" b="1" dirty="0" smtClean="0">
                <a:latin typeface="Arial Rounded MT Bold" pitchFamily="34" charset="0"/>
              </a:rPr>
              <a:t>Theories generated from Realism</a:t>
            </a:r>
          </a:p>
          <a:p>
            <a:endParaRPr lang="en-US" dirty="0"/>
          </a:p>
          <a:p>
            <a:r>
              <a:rPr lang="en-US" sz="2800" dirty="0" smtClean="0"/>
              <a:t>Neo-Realism</a:t>
            </a:r>
          </a:p>
          <a:p>
            <a:r>
              <a:rPr lang="en-US" sz="2800" dirty="0" smtClean="0"/>
              <a:t>Structural Realism</a:t>
            </a:r>
          </a:p>
          <a:p>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04800" y="2590800"/>
            <a:ext cx="8595128" cy="3752850"/>
          </a:xfrm>
          <a:prstGeom prst="rect">
            <a:avLst/>
          </a:prstGeom>
        </p:spPr>
      </p:pic>
    </p:spTree>
    <p:extLst>
      <p:ext uri="{BB962C8B-B14F-4D97-AF65-F5344CB8AC3E}">
        <p14:creationId xmlns:p14="http://schemas.microsoft.com/office/powerpoint/2010/main" xmlns="" val="2739560096"/>
      </p:ext>
    </p:extLst>
  </p:cSld>
  <p:clrMapOvr>
    <a:masterClrMapping/>
  </p:clrMapOvr>
  <mc:AlternateContent xmlns:mc="http://schemas.openxmlformats.org/markup-compatibility/2006">
    <mc:Choice xmlns:p14="http://schemas.microsoft.com/office/powerpoint/2010/main" xmlns=""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a:bodyPr>
          <a:lstStyle/>
          <a:p>
            <a:pPr fontAlgn="auto">
              <a:spcAft>
                <a:spcPts val="0"/>
              </a:spcAft>
              <a:defRPr/>
            </a:pPr>
            <a:r>
              <a:rPr lang="en-US" sz="4000" b="1" dirty="0">
                <a:solidFill>
                  <a:srgbClr val="FF0066"/>
                </a:solidFill>
                <a:effectLst>
                  <a:outerShdw blurRad="38100" dist="38100" dir="2700000" algn="tl">
                    <a:srgbClr val="000000"/>
                  </a:outerShdw>
                </a:effectLst>
              </a:rPr>
              <a:t>What do you think about Realism?</a:t>
            </a:r>
            <a:endParaRPr lang="en-US" b="1" dirty="0">
              <a:solidFill>
                <a:srgbClr val="FF0066"/>
              </a:solidFill>
              <a:effectLst>
                <a:outerShdw blurRad="38100" dist="38100" dir="2700000" algn="tl">
                  <a:srgbClr val="000000"/>
                </a:outerShdw>
              </a:effectLst>
            </a:endParaRPr>
          </a:p>
        </p:txBody>
      </p:sp>
      <p:sp>
        <p:nvSpPr>
          <p:cNvPr id="13315" name="Rectangle 3"/>
          <p:cNvSpPr>
            <a:spLocks noGrp="1" noChangeArrowheads="1"/>
          </p:cNvSpPr>
          <p:nvPr>
            <p:ph sz="quarter" idx="1"/>
          </p:nvPr>
        </p:nvSpPr>
        <p:spPr>
          <a:xfrm>
            <a:off x="304800" y="1554163"/>
            <a:ext cx="8686800" cy="4525962"/>
          </a:xfrm>
          <a:prstGeom prst="rect">
            <a:avLst/>
          </a:prstGeom>
        </p:spPr>
        <p:txBody>
          <a:bodyPr/>
          <a:lstStyle/>
          <a:p>
            <a:r>
              <a:rPr lang="en-US" smtClean="0"/>
              <a:t>Relevant or Accurate?</a:t>
            </a:r>
          </a:p>
          <a:p>
            <a:r>
              <a:rPr lang="en-US" smtClean="0"/>
              <a:t>Logical?</a:t>
            </a:r>
          </a:p>
          <a:p>
            <a:r>
              <a:rPr lang="en-US" smtClean="0"/>
              <a:t>Assumptions useful, such as unitary-rational actors?</a:t>
            </a:r>
          </a:p>
          <a:p>
            <a:r>
              <a:rPr lang="en-US" smtClean="0"/>
              <a:t>Role of domestic politics?</a:t>
            </a:r>
          </a:p>
          <a:p>
            <a:r>
              <a:rPr lang="en-US" smtClean="0"/>
              <a:t>Morality?</a:t>
            </a:r>
          </a:p>
          <a:p>
            <a:r>
              <a:rPr lang="en-US" smtClean="0"/>
              <a:t>Does Anarchy really make conflict inevitable?</a:t>
            </a:r>
          </a:p>
        </p:txBody>
      </p:sp>
    </p:spTree>
    <p:extLst>
      <p:ext uri="{BB962C8B-B14F-4D97-AF65-F5344CB8AC3E}">
        <p14:creationId xmlns:p14="http://schemas.microsoft.com/office/powerpoint/2010/main" xmlns="" val="17977387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3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331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331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331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331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331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Slide Number Placeholder 2"/>
          <p:cNvSpPr>
            <a:spLocks noGrp="1"/>
          </p:cNvSpPr>
          <p:nvPr>
            <p:ph type="sldNum" sz="quarter" idx="12"/>
          </p:nvPr>
        </p:nvSpPr>
        <p:spPr/>
        <p:txBody>
          <a:bodyPr/>
          <a:lstStyle/>
          <a:p>
            <a:fld id="{C17A6489-EA75-473F-A9A3-052A32426CD8}" type="slidenum">
              <a:rPr lang="en-US" smtClean="0"/>
              <a:pPr/>
              <a:t>19</a:t>
            </a:fld>
            <a:endParaRPr lang="en-US"/>
          </a:p>
        </p:txBody>
      </p:sp>
      <p:sp>
        <p:nvSpPr>
          <p:cNvPr id="4" name="Content Placeholder 3"/>
          <p:cNvSpPr>
            <a:spLocks noGrp="1"/>
          </p:cNvSpPr>
          <p:nvPr>
            <p:ph sz="quarter" idx="1"/>
          </p:nvPr>
        </p:nvSpPr>
        <p:spPr/>
        <p:txBody>
          <a:bodyPr/>
          <a:lstStyle/>
          <a:p>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22230" y="838200"/>
            <a:ext cx="4990382" cy="508635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xmlns="" val="368101553"/>
      </p:ext>
    </p:extLst>
  </p:cSld>
  <p:clrMapOvr>
    <a:masterClrMapping/>
  </p:clrMapOvr>
  <mc:AlternateContent xmlns:mc="http://schemas.openxmlformats.org/markup-compatibility/2006">
    <mc:Choice xmlns:p14="http://schemas.microsoft.com/office/powerpoint/2010/main" xmlns=""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2" name="Slide Number Placeholder 1"/>
          <p:cNvSpPr>
            <a:spLocks noGrp="1"/>
          </p:cNvSpPr>
          <p:nvPr>
            <p:ph type="sldNum" sz="quarter" idx="12"/>
          </p:nvPr>
        </p:nvSpPr>
        <p:spPr/>
        <p:txBody>
          <a:bodyPr/>
          <a:lstStyle/>
          <a:p>
            <a:fld id="{C17A6489-EA75-473F-A9A3-052A32426CD8}" type="slidenum">
              <a:rPr lang="en-US" smtClean="0"/>
              <a:pPr/>
              <a:t>2</a:t>
            </a:fld>
            <a:endParaRPr lang="en-US"/>
          </a:p>
        </p:txBody>
      </p:sp>
      <p:pic>
        <p:nvPicPr>
          <p:cNvPr id="5" name="Content Placeholder 4"/>
          <p:cNvPicPr>
            <a:picLocks noGrp="1" noChangeAspect="1"/>
          </p:cNvPicPr>
          <p:nvPr>
            <p:ph sz="quarter" idx="1"/>
          </p:nvPr>
        </p:nvPicPr>
        <p:blipFill>
          <a:blip r:embed="rId2" cstate="print">
            <a:extLst>
              <a:ext uri="{28A0092B-C50C-407E-A947-70E740481C1C}">
                <a14:useLocalDpi xmlns:a14="http://schemas.microsoft.com/office/drawing/2010/main" xmlns="" val="0"/>
              </a:ext>
            </a:extLst>
          </a:blip>
          <a:stretch>
            <a:fillRect/>
          </a:stretch>
        </p:blipFill>
        <p:spPr>
          <a:xfrm>
            <a:off x="1066800" y="770467"/>
            <a:ext cx="7086600" cy="5624285"/>
          </a:xfrm>
        </p:spPr>
      </p:pic>
    </p:spTree>
    <p:extLst>
      <p:ext uri="{BB962C8B-B14F-4D97-AF65-F5344CB8AC3E}">
        <p14:creationId xmlns:p14="http://schemas.microsoft.com/office/powerpoint/2010/main" xmlns="" val="160701761"/>
      </p:ext>
    </p:extLst>
  </p:cSld>
  <p:clrMapOvr>
    <a:masterClrMapping/>
  </p:clrMapOvr>
  <p:transition spd="slow">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669925" y="381000"/>
            <a:ext cx="7864475" cy="55149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buFontTx/>
              <a:buChar char="•"/>
            </a:pPr>
            <a:r>
              <a:rPr lang="en-US" sz="3200" b="1">
                <a:solidFill>
                  <a:srgbClr val="000000"/>
                </a:solidFill>
                <a:latin typeface="Times New Roman" pitchFamily="18" charset="0"/>
              </a:rPr>
              <a:t> </a:t>
            </a:r>
            <a:r>
              <a:rPr lang="en-US" sz="3200" b="1" noProof="1">
                <a:solidFill>
                  <a:srgbClr val="000000"/>
                </a:solidFill>
                <a:latin typeface="Times New Roman" pitchFamily="18" charset="0"/>
              </a:rPr>
              <a:t>The tenets of realism go back several centuries and appear to many over time as eternal truths.</a:t>
            </a:r>
            <a:endParaRPr lang="en-US" sz="3200" b="1">
              <a:solidFill>
                <a:srgbClr val="000000"/>
              </a:solidFill>
              <a:latin typeface="Times New Roman" pitchFamily="18" charset="0"/>
            </a:endParaRPr>
          </a:p>
          <a:p>
            <a:pPr eaLnBrk="1" hangingPunct="1">
              <a:buFontTx/>
              <a:buChar char="•"/>
            </a:pPr>
            <a:endParaRPr lang="en-US" sz="3200" b="1">
              <a:solidFill>
                <a:srgbClr val="000000"/>
              </a:solidFill>
              <a:latin typeface="Times New Roman" pitchFamily="18" charset="0"/>
            </a:endParaRPr>
          </a:p>
          <a:p>
            <a:pPr eaLnBrk="1" hangingPunct="1">
              <a:buFontTx/>
              <a:buChar char="•"/>
            </a:pPr>
            <a:r>
              <a:rPr lang="en-US" sz="3200" b="1">
                <a:solidFill>
                  <a:srgbClr val="000000"/>
                </a:solidFill>
                <a:latin typeface="Times New Roman" pitchFamily="18" charset="0"/>
              </a:rPr>
              <a:t> </a:t>
            </a:r>
            <a:r>
              <a:rPr lang="en-US" sz="3200" b="1" noProof="1">
                <a:solidFill>
                  <a:srgbClr val="0000FF"/>
                </a:solidFill>
                <a:latin typeface="Times New Roman" pitchFamily="18" charset="0"/>
              </a:rPr>
              <a:t>We see much commonality in both ancient and modern thinking about international relations. </a:t>
            </a:r>
          </a:p>
          <a:p>
            <a:pPr eaLnBrk="1" hangingPunct="1">
              <a:buFontTx/>
              <a:buChar char="•"/>
            </a:pPr>
            <a:endParaRPr lang="en-US" sz="3200" b="1" noProof="1">
              <a:solidFill>
                <a:srgbClr val="0000FF"/>
              </a:solidFill>
              <a:latin typeface="Times New Roman" pitchFamily="18" charset="0"/>
            </a:endParaRPr>
          </a:p>
          <a:p>
            <a:pPr eaLnBrk="1" hangingPunct="1">
              <a:buFontTx/>
              <a:buChar char="•"/>
            </a:pPr>
            <a:r>
              <a:rPr lang="en-US" sz="3200" b="1">
                <a:solidFill>
                  <a:srgbClr val="000000"/>
                </a:solidFill>
                <a:latin typeface="Times New Roman" pitchFamily="18" charset="0"/>
              </a:rPr>
              <a:t> </a:t>
            </a:r>
            <a:r>
              <a:rPr lang="en-US" sz="3200" b="1" noProof="1">
                <a:solidFill>
                  <a:srgbClr val="000000"/>
                </a:solidFill>
                <a:latin typeface="Times New Roman" pitchFamily="18" charset="0"/>
              </a:rPr>
              <a:t>Modern diplomacy is still often based on Realist theory.</a:t>
            </a:r>
          </a:p>
          <a:p>
            <a:pPr eaLnBrk="1" hangingPunct="1"/>
            <a:endParaRPr lang="en-US">
              <a:latin typeface="Times New Roman" pitchFamily="18" charset="0"/>
            </a:endParaRPr>
          </a:p>
          <a:p>
            <a:pPr eaLnBrk="1" hangingPunct="1"/>
            <a:endParaRPr lang="en-US">
              <a:latin typeface="Times New Roman" pitchFamily="18" charset="0"/>
            </a:endParaRPr>
          </a:p>
        </p:txBody>
      </p:sp>
    </p:spTree>
    <p:extLst>
      <p:ext uri="{BB962C8B-B14F-4D97-AF65-F5344CB8AC3E}">
        <p14:creationId xmlns:p14="http://schemas.microsoft.com/office/powerpoint/2010/main" xmlns="" val="5410975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517525" y="571500"/>
            <a:ext cx="7940675" cy="58261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b="1" dirty="0">
                <a:latin typeface="Times New Roman" pitchFamily="18" charset="0"/>
              </a:rPr>
              <a:t>Realism is a theory based on power politics</a:t>
            </a:r>
          </a:p>
          <a:p>
            <a:pPr eaLnBrk="1" hangingPunct="1"/>
            <a:endParaRPr lang="en-US" sz="2800" b="1" dirty="0">
              <a:latin typeface="Times New Roman" pitchFamily="18" charset="0"/>
            </a:endParaRPr>
          </a:p>
          <a:p>
            <a:pPr eaLnBrk="1" hangingPunct="1"/>
            <a:r>
              <a:rPr lang="en-US" sz="2800" b="1" u="sng" dirty="0">
                <a:solidFill>
                  <a:schemeClr val="hlink"/>
                </a:solidFill>
                <a:latin typeface="Times New Roman" pitchFamily="18" charset="0"/>
              </a:rPr>
              <a:t>Main Assumptions:</a:t>
            </a:r>
          </a:p>
          <a:p>
            <a:pPr eaLnBrk="1" hangingPunct="1"/>
            <a:endParaRPr lang="en-US" sz="1200" b="1" u="sng" dirty="0">
              <a:solidFill>
                <a:schemeClr val="hlink"/>
              </a:solidFill>
              <a:latin typeface="Times New Roman" pitchFamily="18" charset="0"/>
            </a:endParaRPr>
          </a:p>
          <a:p>
            <a:pPr eaLnBrk="1" hangingPunct="1">
              <a:buFont typeface="Times" charset="0"/>
              <a:buAutoNum type="arabicPeriod"/>
            </a:pPr>
            <a:r>
              <a:rPr lang="en-US" sz="2800" b="1" dirty="0">
                <a:latin typeface="Times New Roman" pitchFamily="18" charset="0"/>
              </a:rPr>
              <a:t>States are most important actors</a:t>
            </a:r>
          </a:p>
          <a:p>
            <a:pPr eaLnBrk="1" hangingPunct="1">
              <a:buFont typeface="Times" charset="0"/>
              <a:buAutoNum type="arabicPeriod"/>
            </a:pPr>
            <a:r>
              <a:rPr lang="en-US" sz="2800" b="1" dirty="0">
                <a:solidFill>
                  <a:srgbClr val="0000FF"/>
                </a:solidFill>
                <a:latin typeface="Times New Roman" pitchFamily="18" charset="0"/>
              </a:rPr>
              <a:t>Unitary-Rational Decision-making</a:t>
            </a:r>
          </a:p>
          <a:p>
            <a:pPr eaLnBrk="1" hangingPunct="1">
              <a:buFont typeface="Times" charset="0"/>
              <a:buAutoNum type="arabicPeriod"/>
            </a:pPr>
            <a:r>
              <a:rPr lang="en-US" sz="2800" b="1" dirty="0">
                <a:latin typeface="Times New Roman" pitchFamily="18" charset="0"/>
              </a:rPr>
              <a:t>International system is anarchic and conflict-prone:  often zero-sum situations</a:t>
            </a:r>
          </a:p>
          <a:p>
            <a:pPr eaLnBrk="1" hangingPunct="1">
              <a:buFont typeface="Times" charset="0"/>
              <a:buAutoNum type="arabicPeriod"/>
            </a:pPr>
            <a:r>
              <a:rPr lang="en-US" sz="2800" b="1" dirty="0">
                <a:solidFill>
                  <a:srgbClr val="0000FF"/>
                </a:solidFill>
                <a:latin typeface="Times New Roman" pitchFamily="18" charset="0"/>
              </a:rPr>
              <a:t>All States must pursue power to survive</a:t>
            </a:r>
          </a:p>
          <a:p>
            <a:pPr eaLnBrk="1" hangingPunct="1">
              <a:buFont typeface="Times" charset="0"/>
              <a:buAutoNum type="arabicPeriod"/>
            </a:pPr>
            <a:r>
              <a:rPr lang="en-US" sz="2800" b="1" dirty="0">
                <a:latin typeface="Times New Roman" pitchFamily="18" charset="0"/>
              </a:rPr>
              <a:t>States balance against threats</a:t>
            </a:r>
          </a:p>
          <a:p>
            <a:pPr eaLnBrk="1" hangingPunct="1">
              <a:buFont typeface="Times" charset="0"/>
              <a:buAutoNum type="arabicPeriod"/>
            </a:pPr>
            <a:r>
              <a:rPr lang="en-US" sz="2800" b="1" dirty="0">
                <a:solidFill>
                  <a:srgbClr val="0000FF"/>
                </a:solidFill>
                <a:latin typeface="Times New Roman" pitchFamily="18" charset="0"/>
              </a:rPr>
              <a:t>Morality has no place in international politics</a:t>
            </a:r>
          </a:p>
          <a:p>
            <a:pPr eaLnBrk="1" hangingPunct="1">
              <a:buFont typeface="Times" charset="0"/>
              <a:buAutoNum type="arabicPeriod"/>
            </a:pPr>
            <a:r>
              <a:rPr lang="en-US" sz="2800" b="1" dirty="0">
                <a:latin typeface="Times New Roman" pitchFamily="18" charset="0"/>
              </a:rPr>
              <a:t>International politics more important than domestic politics.</a:t>
            </a:r>
          </a:p>
          <a:p>
            <a:pPr eaLnBrk="1" hangingPunct="1">
              <a:buFont typeface="Times" charset="0"/>
              <a:buAutoNum type="arabicPeriod"/>
            </a:pPr>
            <a:r>
              <a:rPr lang="en-US" sz="2800" b="1" dirty="0">
                <a:solidFill>
                  <a:srgbClr val="0000FF"/>
                </a:solidFill>
                <a:latin typeface="Times New Roman" pitchFamily="18" charset="0"/>
              </a:rPr>
              <a:t>Value Relative over Absolute Gains</a:t>
            </a:r>
          </a:p>
        </p:txBody>
      </p:sp>
    </p:spTree>
    <p:extLst>
      <p:ext uri="{BB962C8B-B14F-4D97-AF65-F5344CB8AC3E}">
        <p14:creationId xmlns:p14="http://schemas.microsoft.com/office/powerpoint/2010/main" xmlns="" val="20216059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14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146">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146">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6146">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6146">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6146">
                                            <p:txEl>
                                              <p:pRg st="7" end="7"/>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6146">
                                            <p:txEl>
                                              <p:pRg st="8" end="8"/>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6146">
                                            <p:txEl>
                                              <p:pRg st="9" end="9"/>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6146">
                                            <p:txEl>
                                              <p:pRg st="10" end="10"/>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614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17A6489-EA75-473F-A9A3-052A32426CD8}" type="slidenum">
              <a:rPr lang="en-US" smtClean="0"/>
              <a:pPr/>
              <a:t>5</a:t>
            </a:fld>
            <a:endParaRPr lang="en-US"/>
          </a:p>
        </p:txBody>
      </p:sp>
      <p:sp>
        <p:nvSpPr>
          <p:cNvPr id="3" name="Content Placeholder 2"/>
          <p:cNvSpPr>
            <a:spLocks noGrp="1"/>
          </p:cNvSpPr>
          <p:nvPr>
            <p:ph sz="quarter" idx="1"/>
          </p:nvPr>
        </p:nvSpPr>
        <p:spPr>
          <a:xfrm>
            <a:off x="1143000" y="731520"/>
            <a:ext cx="7086600" cy="5440680"/>
          </a:xfrm>
        </p:spPr>
        <p:txBody>
          <a:bodyPr>
            <a:normAutofit fontScale="85000" lnSpcReduction="10000"/>
          </a:bodyPr>
          <a:lstStyle/>
          <a:p>
            <a:pPr marL="45720" indent="0">
              <a:buNone/>
            </a:pPr>
            <a:r>
              <a:rPr lang="en-US" sz="3000" b="1" u="sng" dirty="0" smtClean="0"/>
              <a:t>Basic Assumptions</a:t>
            </a:r>
          </a:p>
          <a:p>
            <a:r>
              <a:rPr lang="en-US" dirty="0"/>
              <a:t>Realism is a tradition of international theory centered upon four propositions</a:t>
            </a:r>
            <a:r>
              <a:rPr lang="en-US" dirty="0" smtClean="0"/>
              <a:t>.</a:t>
            </a:r>
            <a:endParaRPr lang="en-US" dirty="0"/>
          </a:p>
          <a:p>
            <a:r>
              <a:rPr lang="en-US" dirty="0"/>
              <a:t>The international system is anarchic.</a:t>
            </a:r>
          </a:p>
          <a:p>
            <a:pPr lvl="1"/>
            <a:r>
              <a:rPr lang="en-US" dirty="0"/>
              <a:t>There is no actor above states capable of regulating their interactions; states must arrive at relations with other states on their own, rather than it being dictated to them by some higher controlling entity.</a:t>
            </a:r>
          </a:p>
          <a:p>
            <a:pPr lvl="1"/>
            <a:r>
              <a:rPr lang="en-US" dirty="0"/>
              <a:t>The international system exists in a state of constant antagonism </a:t>
            </a:r>
          </a:p>
          <a:p>
            <a:r>
              <a:rPr lang="en-US" dirty="0"/>
              <a:t>States are the most important actors.</a:t>
            </a:r>
          </a:p>
          <a:p>
            <a:r>
              <a:rPr lang="en-US" dirty="0"/>
              <a:t>All states within the system are unitary, rational actors</a:t>
            </a:r>
          </a:p>
          <a:p>
            <a:pPr lvl="1"/>
            <a:r>
              <a:rPr lang="en-US" dirty="0"/>
              <a:t>States tend to pursue self-interest.</a:t>
            </a:r>
          </a:p>
          <a:p>
            <a:pPr lvl="1"/>
            <a:r>
              <a:rPr lang="en-US" dirty="0"/>
              <a:t>Groups strive to attain as many resources as possible </a:t>
            </a:r>
          </a:p>
          <a:p>
            <a:r>
              <a:rPr lang="en-US" dirty="0"/>
              <a:t>The primary concern of all states is survival.</a:t>
            </a:r>
          </a:p>
          <a:p>
            <a:pPr lvl="1"/>
            <a:r>
              <a:rPr lang="en-US" dirty="0"/>
              <a:t>States build up military to survive, which may lead to a security dilemma.</a:t>
            </a:r>
          </a:p>
          <a:p>
            <a:pPr marL="45720" indent="0">
              <a:buNone/>
            </a:pPr>
            <a:endParaRPr lang="en-US" dirty="0"/>
          </a:p>
        </p:txBody>
      </p:sp>
    </p:spTree>
    <p:extLst>
      <p:ext uri="{BB962C8B-B14F-4D97-AF65-F5344CB8AC3E}">
        <p14:creationId xmlns:p14="http://schemas.microsoft.com/office/powerpoint/2010/main" xmlns="" val="4113572918"/>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t>Realist</a:t>
            </a:r>
          </a:p>
        </p:txBody>
      </p:sp>
      <p:sp>
        <p:nvSpPr>
          <p:cNvPr id="2" name="Slide Number Placeholder 1"/>
          <p:cNvSpPr>
            <a:spLocks noGrp="1"/>
          </p:cNvSpPr>
          <p:nvPr>
            <p:ph type="sldNum" sz="quarter" idx="12"/>
          </p:nvPr>
        </p:nvSpPr>
        <p:spPr/>
        <p:txBody>
          <a:bodyPr/>
          <a:lstStyle/>
          <a:p>
            <a:fld id="{C17A6489-EA75-473F-A9A3-052A32426CD8}" type="slidenum">
              <a:rPr lang="en-US" smtClean="0"/>
              <a:pPr/>
              <a:t>6</a:t>
            </a:fld>
            <a:endParaRPr lang="en-US"/>
          </a:p>
        </p:txBody>
      </p:sp>
      <p:sp>
        <p:nvSpPr>
          <p:cNvPr id="27651" name="Rectangle 3"/>
          <p:cNvSpPr>
            <a:spLocks noGrp="1" noChangeArrowheads="1"/>
          </p:cNvSpPr>
          <p:nvPr>
            <p:ph sz="quarter" idx="1"/>
          </p:nvPr>
        </p:nvSpPr>
        <p:spPr/>
        <p:txBody>
          <a:bodyPr>
            <a:noAutofit/>
          </a:bodyPr>
          <a:lstStyle/>
          <a:p>
            <a:r>
              <a:rPr lang="en-US" dirty="0">
                <a:latin typeface="Bookman Old Style" pitchFamily="18" charset="0"/>
              </a:rPr>
              <a:t>While realists are just as interested as idealists in conflict management, realists are less optimistic about the effectiveness of international law and organization and about the extent of international cooperation that is possible</a:t>
            </a:r>
          </a:p>
          <a:p>
            <a:r>
              <a:rPr lang="en-US" dirty="0">
                <a:latin typeface="Bookman Old Style" pitchFamily="18" charset="0"/>
              </a:rPr>
              <a:t>Realists view international relations almost exclusively as a “struggle for power” among competing nation-states</a:t>
            </a:r>
          </a:p>
          <a:p>
            <a:pPr lvl="1"/>
            <a:r>
              <a:rPr lang="en-US" sz="2000" dirty="0">
                <a:latin typeface="Bookman Old Style" pitchFamily="18" charset="0"/>
              </a:rPr>
              <a:t>States, like human beings, have an innate desire to dominate others</a:t>
            </a:r>
          </a:p>
        </p:txBody>
      </p:sp>
    </p:spTree>
    <p:extLst>
      <p:ext uri="{BB962C8B-B14F-4D97-AF65-F5344CB8AC3E}">
        <p14:creationId xmlns:p14="http://schemas.microsoft.com/office/powerpoint/2010/main" xmlns="" val="2766940474"/>
      </p:ext>
    </p:extLst>
  </p:cSld>
  <p:clrMapOvr>
    <a:masterClrMapping/>
  </p:clrMapOvr>
  <p:transition spd="slow">
    <p:wheel spokes="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t>Realist</a:t>
            </a:r>
          </a:p>
        </p:txBody>
      </p:sp>
      <p:sp>
        <p:nvSpPr>
          <p:cNvPr id="2" name="Slide Number Placeholder 1"/>
          <p:cNvSpPr>
            <a:spLocks noGrp="1"/>
          </p:cNvSpPr>
          <p:nvPr>
            <p:ph type="sldNum" sz="quarter" idx="12"/>
          </p:nvPr>
        </p:nvSpPr>
        <p:spPr/>
        <p:txBody>
          <a:bodyPr/>
          <a:lstStyle/>
          <a:p>
            <a:fld id="{C17A6489-EA75-473F-A9A3-052A32426CD8}" type="slidenum">
              <a:rPr lang="en-US" smtClean="0"/>
              <a:pPr/>
              <a:t>7</a:t>
            </a:fld>
            <a:endParaRPr lang="en-US"/>
          </a:p>
        </p:txBody>
      </p:sp>
      <p:sp>
        <p:nvSpPr>
          <p:cNvPr id="26627" name="Rectangle 3"/>
          <p:cNvSpPr>
            <a:spLocks noGrp="1" noChangeArrowheads="1"/>
          </p:cNvSpPr>
          <p:nvPr>
            <p:ph sz="quarter" idx="1"/>
          </p:nvPr>
        </p:nvSpPr>
        <p:spPr/>
        <p:txBody>
          <a:bodyPr>
            <a:normAutofit/>
          </a:bodyPr>
          <a:lstStyle/>
          <a:p>
            <a:pPr>
              <a:lnSpc>
                <a:spcPct val="90000"/>
              </a:lnSpc>
            </a:pPr>
            <a:r>
              <a:rPr lang="en-US"/>
              <a:t>The ultimate goal of all countries is security in a hostile, anarchic environment</a:t>
            </a:r>
          </a:p>
          <a:p>
            <a:pPr>
              <a:lnSpc>
                <a:spcPct val="90000"/>
              </a:lnSpc>
            </a:pPr>
            <a:r>
              <a:rPr lang="en-US"/>
              <a:t>Realist policies are determined by power calculations in pursuit of national security</a:t>
            </a:r>
          </a:p>
          <a:p>
            <a:pPr lvl="1">
              <a:lnSpc>
                <a:spcPct val="90000"/>
              </a:lnSpc>
            </a:pPr>
            <a:r>
              <a:rPr lang="en-US"/>
              <a:t>Countries satisfied with their situation tend to pursue the status quo</a:t>
            </a:r>
          </a:p>
          <a:p>
            <a:pPr lvl="1">
              <a:lnSpc>
                <a:spcPct val="90000"/>
              </a:lnSpc>
            </a:pPr>
            <a:r>
              <a:rPr lang="en-US"/>
              <a:t>Countries that are dissatisfied tend to be expansionist</a:t>
            </a:r>
          </a:p>
          <a:p>
            <a:pPr lvl="1">
              <a:lnSpc>
                <a:spcPct val="90000"/>
              </a:lnSpc>
            </a:pPr>
            <a:r>
              <a:rPr lang="en-US"/>
              <a:t>Alliances are made and broken based on the requirements of “realpolitik”</a:t>
            </a:r>
          </a:p>
        </p:txBody>
      </p:sp>
    </p:spTree>
    <p:extLst>
      <p:ext uri="{BB962C8B-B14F-4D97-AF65-F5344CB8AC3E}">
        <p14:creationId xmlns:p14="http://schemas.microsoft.com/office/powerpoint/2010/main" xmlns="" val="3059938097"/>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t>Realist</a:t>
            </a:r>
          </a:p>
        </p:txBody>
      </p:sp>
      <p:sp>
        <p:nvSpPr>
          <p:cNvPr id="2" name="Slide Number Placeholder 1"/>
          <p:cNvSpPr>
            <a:spLocks noGrp="1"/>
          </p:cNvSpPr>
          <p:nvPr>
            <p:ph type="sldNum" sz="quarter" idx="12"/>
          </p:nvPr>
        </p:nvSpPr>
        <p:spPr/>
        <p:txBody>
          <a:bodyPr/>
          <a:lstStyle/>
          <a:p>
            <a:fld id="{C17A6489-EA75-473F-A9A3-052A32426CD8}" type="slidenum">
              <a:rPr lang="en-US" smtClean="0"/>
              <a:pPr/>
              <a:t>8</a:t>
            </a:fld>
            <a:endParaRPr lang="en-US"/>
          </a:p>
        </p:txBody>
      </p:sp>
      <p:sp>
        <p:nvSpPr>
          <p:cNvPr id="25603" name="Rectangle 3"/>
          <p:cNvSpPr>
            <a:spLocks noGrp="1" noChangeArrowheads="1"/>
          </p:cNvSpPr>
          <p:nvPr>
            <p:ph sz="quarter" idx="1"/>
          </p:nvPr>
        </p:nvSpPr>
        <p:spPr/>
        <p:txBody>
          <a:bodyPr>
            <a:noAutofit/>
          </a:bodyPr>
          <a:lstStyle/>
          <a:p>
            <a:pPr>
              <a:lnSpc>
                <a:spcPct val="90000"/>
              </a:lnSpc>
            </a:pPr>
            <a:r>
              <a:rPr lang="en-US" sz="2800" dirty="0"/>
              <a:t>Realists focus on military strategy, the elements of national power, and the nature of national interests more so than international law and organization</a:t>
            </a:r>
          </a:p>
          <a:p>
            <a:pPr>
              <a:lnSpc>
                <a:spcPct val="90000"/>
              </a:lnSpc>
            </a:pPr>
            <a:r>
              <a:rPr lang="en-US" sz="2800" dirty="0"/>
              <a:t>From WWII they learned that the way to prevent future wars was a “balance of power” capable of deterring would-be aggressors or on a “concert of powers” willing to police the world</a:t>
            </a:r>
          </a:p>
        </p:txBody>
      </p:sp>
    </p:spTree>
    <p:extLst>
      <p:ext uri="{BB962C8B-B14F-4D97-AF65-F5344CB8AC3E}">
        <p14:creationId xmlns:p14="http://schemas.microsoft.com/office/powerpoint/2010/main" xmlns="" val="2488083227"/>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17A6489-EA75-473F-A9A3-052A32426CD8}" type="slidenum">
              <a:rPr lang="en-US" smtClean="0"/>
              <a:pPr/>
              <a:t>9</a:t>
            </a:fld>
            <a:endParaRPr lang="en-US"/>
          </a:p>
        </p:txBody>
      </p:sp>
      <p:sp>
        <p:nvSpPr>
          <p:cNvPr id="3" name="Content Placeholder 2"/>
          <p:cNvSpPr>
            <a:spLocks noGrp="1"/>
          </p:cNvSpPr>
          <p:nvPr>
            <p:ph sz="quarter" idx="1"/>
          </p:nvPr>
        </p:nvSpPr>
        <p:spPr>
          <a:xfrm>
            <a:off x="1143000" y="731520"/>
            <a:ext cx="6705600" cy="5745480"/>
          </a:xfrm>
        </p:spPr>
        <p:txBody>
          <a:bodyPr>
            <a:normAutofit/>
          </a:bodyPr>
          <a:lstStyle/>
          <a:p>
            <a:r>
              <a:rPr lang="en-US" sz="4000" b="1" dirty="0" smtClean="0"/>
              <a:t>Chief Supports of Realism</a:t>
            </a:r>
          </a:p>
          <a:p>
            <a:pPr marL="45720" indent="0">
              <a:buNone/>
            </a:pPr>
            <a:endParaRPr lang="en-US" sz="3600" dirty="0" smtClean="0"/>
          </a:p>
          <a:p>
            <a:r>
              <a:rPr lang="en-US" sz="3600" dirty="0" smtClean="0"/>
              <a:t>Thucydides</a:t>
            </a:r>
          </a:p>
          <a:p>
            <a:r>
              <a:rPr lang="en-US" sz="3600" dirty="0" smtClean="0"/>
              <a:t>Thomas Hobbes</a:t>
            </a:r>
          </a:p>
          <a:p>
            <a:r>
              <a:rPr lang="en-US" sz="3600" dirty="0" smtClean="0"/>
              <a:t>Niccole Machiavelli</a:t>
            </a:r>
          </a:p>
          <a:p>
            <a:r>
              <a:rPr lang="en-US" sz="3600" dirty="0" smtClean="0"/>
              <a:t>E.H. Carr</a:t>
            </a:r>
          </a:p>
          <a:p>
            <a:r>
              <a:rPr lang="en-US" sz="3600" dirty="0" smtClean="0"/>
              <a:t>Hans J Morgenthau</a:t>
            </a:r>
            <a:endParaRPr lang="en-US" sz="3600" dirty="0"/>
          </a:p>
        </p:txBody>
      </p:sp>
    </p:spTree>
    <p:extLst>
      <p:ext uri="{BB962C8B-B14F-4D97-AF65-F5344CB8AC3E}">
        <p14:creationId xmlns:p14="http://schemas.microsoft.com/office/powerpoint/2010/main" xmlns="" val="142374940"/>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46</TotalTime>
  <Words>912</Words>
  <Application>Microsoft Office PowerPoint</Application>
  <PresentationFormat>On-screen Show (4:3)</PresentationFormat>
  <Paragraphs>118</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Equity</vt:lpstr>
      <vt:lpstr>Realism</vt:lpstr>
      <vt:lpstr>Slide 2</vt:lpstr>
      <vt:lpstr>Slide 3</vt:lpstr>
      <vt:lpstr>Slide 4</vt:lpstr>
      <vt:lpstr>Slide 5</vt:lpstr>
      <vt:lpstr>Realist</vt:lpstr>
      <vt:lpstr>Realist</vt:lpstr>
      <vt:lpstr>Realist</vt:lpstr>
      <vt:lpstr>Slide 9</vt:lpstr>
      <vt:lpstr>Realist</vt:lpstr>
      <vt:lpstr>Realist</vt:lpstr>
      <vt:lpstr>Morgenthau’s Six Principles</vt:lpstr>
      <vt:lpstr>Morgenthau’s Six Principles</vt:lpstr>
      <vt:lpstr>Morgenthau’s Six Principles</vt:lpstr>
      <vt:lpstr>Realist</vt:lpstr>
      <vt:lpstr>Slide 16</vt:lpstr>
      <vt:lpstr>Slide 17</vt:lpstr>
      <vt:lpstr>What do you think about Realism?</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Realism</dc:title>
  <dc:creator>HP</dc:creator>
  <cp:lastModifiedBy>Sadia</cp:lastModifiedBy>
  <cp:revision>8</cp:revision>
  <dcterms:created xsi:type="dcterms:W3CDTF">2015-05-13T18:52:00Z</dcterms:created>
  <dcterms:modified xsi:type="dcterms:W3CDTF">2020-05-08T21:37:08Z</dcterms:modified>
</cp:coreProperties>
</file>